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38"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455" autoAdjust="0"/>
  </p:normalViewPr>
  <p:slideViewPr>
    <p:cSldViewPr snapToGrid="0">
      <p:cViewPr varScale="1">
        <p:scale>
          <a:sx n="82" d="100"/>
          <a:sy n="82" d="100"/>
        </p:scale>
        <p:origin x="1152" y="90"/>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pn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3B267588-0A76-4303-A4BF-78E3EDD7222A}">
      <dgm:prSet phldrT="[Text]" custT="1"/>
      <dgm:spPr/>
      <dgm:t>
        <a:bodyPr/>
        <a:lstStyle/>
        <a:p>
          <a:r>
            <a:rPr lang="en-US" sz="1200" dirty="0"/>
            <a:t>ES Lint</a:t>
          </a:r>
        </a:p>
      </dgm:t>
    </dgm:pt>
    <dgm:pt modelId="{DD9275EC-C3BA-48E8-BC9F-4797B2EC3B9F}" type="parTrans" cxnId="{F3809075-69C1-4057-8297-78DCFCBDD3F2}">
      <dgm:prSet/>
      <dgm:spPr/>
      <dgm:t>
        <a:bodyPr/>
        <a:lstStyle/>
        <a:p>
          <a:endParaRPr lang="en-US"/>
        </a:p>
      </dgm:t>
    </dgm:pt>
    <dgm:pt modelId="{6762FF9E-FC31-483D-9737-087139E0E7EA}" type="sibTrans" cxnId="{F3809075-69C1-4057-8297-78DCFCBDD3F2}">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FCEE3D18-E759-4DE1-8C52-3E7A9812C855}" type="presOf" srcId="{3B267588-0A76-4303-A4BF-78E3EDD7222A}" destId="{FC92783C-2CC8-46D2-B653-CBAD2DB24256}" srcOrd="1" destOrd="4"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3809075-69C1-4057-8297-78DCFCBDD3F2}" srcId="{DF80E162-BDF5-4249-87E0-86D5A7D970EF}" destId="{3B267588-0A76-4303-A4BF-78E3EDD7222A}" srcOrd="3" destOrd="0" parTransId="{DD9275EC-C3BA-48E8-BC9F-4797B2EC3B9F}" sibTransId="{6762FF9E-FC31-483D-9737-087139E0E7EA}"/>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5" presId="urn:microsoft.com/office/officeart/2005/8/layout/hList7"/>
    <dgm:cxn modelId="{6B7A22E3-D11B-45E2-A63F-B9E05EFC9766}" srcId="{DF80E162-BDF5-4249-87E0-86D5A7D970EF}" destId="{C11E9EB8-B6EB-4E70-B5A1-0DC55A504D2E}" srcOrd="4"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5"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DD36EFEF-79DC-4737-A647-97CC0283B0E5}" type="presOf" srcId="{3B267588-0A76-4303-A4BF-78E3EDD7222A}" destId="{38CF6CE7-63BE-4D55-960B-E954633F0550}" srcOrd="0" destOrd="4" presId="urn:microsoft.com/office/officeart/2005/8/layout/hList7"/>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ES Lint</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10/17/2023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Develop and deliver training programs for enterprise and government organizations</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introduces new concepts through short lectures and practical exercises</a:t>
            </a:r>
          </a:p>
          <a:p>
            <a:pPr marL="628650" lvl="1" indent="-171450">
              <a:buFont typeface="Arial" panose="020B0604020202020204" pitchFamily="34" charset="0"/>
              <a:buChar char="•"/>
            </a:pPr>
            <a:r>
              <a:rPr lang="en-US" dirty="0"/>
              <a:t>Second half is a dojo environment</a:t>
            </a:r>
          </a:p>
          <a:p>
            <a:pPr marL="628650" lvl="1" indent="-171450">
              <a:buFont typeface="Arial" panose="020B0604020202020204" pitchFamily="34" charset="0"/>
              <a:buChar char="•"/>
            </a:pPr>
            <a:r>
              <a:rPr lang="en-US" dirty="0"/>
              <a:t>Students will practice pair and mob programming while performing exercises and dojo work</a:t>
            </a:r>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However the development team doesn’t actually do the deployment so it goes into the Deployment Teams backlog which is bundled with all the other code ready to be deployed</a:t>
            </a:r>
          </a:p>
          <a:p>
            <a:pPr marL="171450" indent="-171450">
              <a:buFont typeface="Arial" panose="020B0604020202020204" pitchFamily="34" charset="0"/>
              <a:buChar char="•"/>
            </a:pPr>
            <a:r>
              <a:rPr lang="en-US" dirty="0"/>
              <a:t>But when there’s a problem with the deployment we have a mess on our hands and no one really knows who’s responsibility it is</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83813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and transform their workforce through DevOps and </a:t>
            </a:r>
            <a:r>
              <a:rPr lang="en-US"/>
              <a:t>cloud technologies</a:t>
            </a:r>
            <a:endParaRPr lang="en-US" dirty="0"/>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Use an infrastructure as code platform to build more consistent and </a:t>
            </a:r>
            <a:r>
              <a:rPr lang="en-US" sz="1200" b="0">
                <a:effectLst/>
                <a:latin typeface="Consolas" panose="020B0609020204030204" pitchFamily="49" charset="0"/>
              </a:rPr>
              <a:t>repeatable environments</a:t>
            </a:r>
            <a:endParaRPr lang="en-US" sz="1200" b="0" dirty="0">
              <a:effectLst/>
              <a:latin typeface="Consolas" panose="020B0609020204030204" pitchFamily="49" charset="0"/>
            </a:endParaRP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students on TDD and ATDD to provide a more sustainable delivery model</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r>
              <a:rPr lang="en-US" dirty="0" err="1"/>
              <a:t>IaC</a:t>
            </a:r>
            <a:r>
              <a:rPr lang="en-US" dirty="0"/>
              <a:t> – If your infrastructure is expressed as code, it is inherently documented, allows you to automate the provisioning of resources, and can be version controlled so that rollbacks and upgrades aren’t difficult to manage.</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makes it easy to enforce coding standards and ensure developers can comprehend the code quickly.</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opensource.com/article/18/6/life-cycle-software-bug" TargetMode="External"/><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5.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0.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2.png"/><Relationship Id="rId15" Type="http://schemas.openxmlformats.org/officeDocument/2006/relationships/hyperlink" Target="https://www.pexels.com/photo/person-using-macbook-1181258/" TargetMode="External"/><Relationship Id="rId10" Type="http://schemas.openxmlformats.org/officeDocument/2006/relationships/image" Target="../media/image35.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6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600"/>
              </a:spcAft>
              <a:buFont typeface="Arial" panose="020B0604020202020204" pitchFamily="34" charset="0"/>
              <a:buChar char="•"/>
            </a:pPr>
            <a:r>
              <a:rPr lang="en-US" sz="1400" dirty="0"/>
              <a:t>Containerization – A deployment process that bundles application code with all the files it needs to run on any infrastructure.</a:t>
            </a:r>
          </a:p>
          <a:p>
            <a:pPr marL="285750" indent="-285750">
              <a:lnSpc>
                <a:spcPct val="90000"/>
              </a:lnSpc>
              <a:spcAft>
                <a:spcPts val="600"/>
              </a:spcAft>
              <a:buFont typeface="Arial" panose="020B0604020202020204" pitchFamily="34" charset="0"/>
              <a:buChar char="•"/>
            </a:pPr>
            <a:r>
              <a:rPr lang="en-US" sz="1400" dirty="0"/>
              <a:t>Infrastructure as Code – Using code to manage and provision your environments.</a:t>
            </a:r>
          </a:p>
          <a:p>
            <a:pPr marL="285750" indent="-285750">
              <a:lnSpc>
                <a:spcPct val="90000"/>
              </a:lnSpc>
              <a:spcAft>
                <a:spcPts val="6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6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6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6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600"/>
              </a:spcAft>
              <a:buFont typeface="Arial" panose="020B0604020202020204" pitchFamily="34" charset="0"/>
              <a:buChar char="•"/>
            </a:pPr>
            <a:r>
              <a:rPr lang="en-US" sz="1400" dirty="0"/>
              <a:t>DORA Metrics – A set of scientifically shown metrics that separate successful development groups from struggling development groups.</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85000" lnSpcReduction="20000"/>
          </a:bodyPr>
          <a:lstStyle/>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 the program</a:t>
            </a:r>
          </a:p>
          <a:p>
            <a:pPr marL="285750" indent="-285750">
              <a:spcAft>
                <a:spcPts val="1200"/>
              </a:spcAft>
              <a:buFont typeface="Arial" panose="020B0604020202020204" pitchFamily="34" charset="0"/>
              <a:buChar char="•"/>
            </a:pPr>
            <a:r>
              <a:rPr lang="en-US" sz="2000" dirty="0"/>
              <a:t>On-site </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Maximum of 2 teams and 16 students</a:t>
            </a:r>
          </a:p>
          <a:p>
            <a:pPr marL="285750" indent="-285750">
              <a:spcAft>
                <a:spcPts val="1200"/>
              </a:spcAft>
              <a:buFont typeface="Arial" panose="020B0604020202020204" pitchFamily="34" charset="0"/>
              <a:buChar char="•"/>
            </a:pPr>
            <a:r>
              <a:rPr lang="en-US" sz="2000" dirty="0"/>
              <a:t>Conference room with a whiteboard, and projector or big screen</a:t>
            </a:r>
          </a:p>
          <a:p>
            <a:pPr marL="285750" indent="-285750">
              <a:spcAft>
                <a:spcPts val="1200"/>
              </a:spcAft>
              <a:buFont typeface="Arial" panose="020B0604020202020204" pitchFamily="34" charset="0"/>
              <a:buChar char="•"/>
            </a:pPr>
            <a:r>
              <a:rPr lang="en-US" sz="2000" dirty="0"/>
              <a:t>Individual laptops so they can move around and work</a:t>
            </a:r>
          </a:p>
          <a:p>
            <a:pPr marL="285750" indent="-285750">
              <a:spcAft>
                <a:spcPts val="1200"/>
              </a:spcAft>
              <a:buFont typeface="Arial" panose="020B0604020202020204" pitchFamily="34" charset="0"/>
              <a:buChar char="•"/>
            </a:pPr>
            <a:r>
              <a:rPr lang="en-US" sz="2000" dirty="0"/>
              <a:t>Need </a:t>
            </a:r>
            <a:r>
              <a:rPr lang="en-US" sz="2000" dirty="0" err="1"/>
              <a:t>VSCode</a:t>
            </a:r>
            <a:r>
              <a:rPr lang="en-US" sz="2000" dirty="0"/>
              <a:t>, Docker, Git, and access to the internet</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3904509863"/>
              </p:ext>
            </p:extLst>
          </p:nvPr>
        </p:nvGraphicFramePr>
        <p:xfrm>
          <a:off x="838200" y="914928"/>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5" dur="500"/>
                                        <p:tgtEl>
                                          <p:spTgt spid="5">
                                            <p:graphicEl>
                                              <a:dgm id="{810D7AA7-A541-4507-BE7F-36CCF210089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20" dur="500"/>
                                        <p:tgtEl>
                                          <p:spTgt spid="5">
                                            <p:graphicEl>
                                              <a:dgm id="{E41E7729-FD3F-426D-804C-45BD60BD762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3" dur="500"/>
                                        <p:tgtEl>
                                          <p:spTgt spid="5">
                                            <p:graphicEl>
                                              <a:dgm id="{6C46E586-0364-4C52-98F9-74A7ACD803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8" dur="500"/>
                                        <p:tgtEl>
                                          <p:spTgt spid="5">
                                            <p:graphicEl>
                                              <a:dgm id="{5E07F9E4-149C-4A89-848F-4ABDD305F0C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33" dur="500"/>
                                        <p:tgtEl>
                                          <p:spTgt spid="5">
                                            <p:graphicEl>
                                              <a:dgm id="{473F2067-7126-4D56-A328-5A8CFD3D8D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6" dur="500"/>
                                        <p:tgtEl>
                                          <p:spTgt spid="5">
                                            <p:graphicEl>
                                              <a:dgm id="{7A0B5EFC-88FB-4ED5-994F-D5F6584C229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41" dur="500"/>
                                        <p:tgtEl>
                                          <p:spTgt spid="5">
                                            <p:graphicEl>
                                              <a:dgm id="{FD7B29F2-0D66-4B4B-BC8A-82DA23575305}"/>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6" dur="500"/>
                                        <p:tgtEl>
                                          <p:spTgt spid="5">
                                            <p:graphicEl>
                                              <a:dgm id="{2377F551-4CF6-4656-B644-60A7FC1B0F6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9" dur="500"/>
                                        <p:tgtEl>
                                          <p:spTgt spid="5">
                                            <p:graphicEl>
                                              <a:dgm id="{69ED255C-64AC-4764-BC2C-7679ECCC9FE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54"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970440622"/>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8480850" y="17447"/>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37566" y="1325363"/>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a:off x="2661446" y="1686455"/>
            <a:ext cx="1276120" cy="6345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flipV="1">
            <a:off x="7428723" y="2215179"/>
            <a:ext cx="1571650" cy="105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9336038" y="429846"/>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Multiplication Sign 118">
            <a:extLst>
              <a:ext uri="{FF2B5EF4-FFF2-40B4-BE49-F238E27FC236}">
                <a16:creationId xmlns:a16="http://schemas.microsoft.com/office/drawing/2014/main" id="{C6062071-B831-63F3-5782-27A94A6FF5AE}"/>
              </a:ext>
            </a:extLst>
          </p:cNvPr>
          <p:cNvSpPr/>
          <p:nvPr/>
        </p:nvSpPr>
        <p:spPr>
          <a:xfrm>
            <a:off x="9000373" y="406540"/>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822222" y="1402266"/>
            <a:ext cx="6178151" cy="568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FE9A076-947C-1BDC-0FBF-4ED4084BD430}"/>
              </a:ext>
            </a:extLst>
          </p:cNvPr>
          <p:cNvSpPr txBox="1"/>
          <p:nvPr/>
        </p:nvSpPr>
        <p:spPr>
          <a:xfrm>
            <a:off x="920240" y="772471"/>
            <a:ext cx="2198038" cy="369332"/>
          </a:xfrm>
          <a:prstGeom prst="rect">
            <a:avLst/>
          </a:prstGeom>
          <a:noFill/>
        </p:spPr>
        <p:txBody>
          <a:bodyPr wrap="none" rtlCol="0">
            <a:spAutoFit/>
          </a:bodyPr>
          <a:lstStyle/>
          <a:p>
            <a:pPr algn="ctr"/>
            <a:r>
              <a:rPr lang="en-US" dirty="0"/>
              <a:t>Deployment Team</a:t>
            </a:r>
          </a:p>
        </p:txBody>
      </p:sp>
      <p:cxnSp>
        <p:nvCxnSpPr>
          <p:cNvPr id="11" name="Straight Arrow Connector 10">
            <a:extLst>
              <a:ext uri="{FF2B5EF4-FFF2-40B4-BE49-F238E27FC236}">
                <a16:creationId xmlns:a16="http://schemas.microsoft.com/office/drawing/2014/main" id="{EFD181EC-E171-FD96-AA33-6E5B15BB0FD2}"/>
              </a:ext>
            </a:extLst>
          </p:cNvPr>
          <p:cNvCxnSpPr>
            <a:cxnSpLocks/>
          </p:cNvCxnSpPr>
          <p:nvPr/>
        </p:nvCxnSpPr>
        <p:spPr>
          <a:xfrm>
            <a:off x="3118278" y="926836"/>
            <a:ext cx="1052127" cy="38407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930EC98-00B3-6D19-4327-DD02FC7E5DC6}"/>
              </a:ext>
            </a:extLst>
          </p:cNvPr>
          <p:cNvCxnSpPr>
            <a:cxnSpLocks/>
          </p:cNvCxnSpPr>
          <p:nvPr/>
        </p:nvCxnSpPr>
        <p:spPr>
          <a:xfrm flipV="1">
            <a:off x="6897511" y="786098"/>
            <a:ext cx="2336547" cy="52481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24"/>
                                        </p:tgtEl>
                                        <p:attrNameLst>
                                          <p:attrName>style.visibility</p:attrName>
                                        </p:attrNameLst>
                                      </p:cBhvr>
                                      <p:to>
                                        <p:strVal val="visible"/>
                                      </p:to>
                                    </p:set>
                                    <p:animEffect transition="in" filter="fade">
                                      <p:cBhvr>
                                        <p:cTn id="90" dur="500"/>
                                        <p:tgtEl>
                                          <p:spTgt spid="1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15"/>
                                        </p:tgtEl>
                                        <p:attrNameLst>
                                          <p:attrName>style.visibility</p:attrName>
                                        </p:attrNameLst>
                                      </p:cBhvr>
                                      <p:to>
                                        <p:strVal val="visible"/>
                                      </p:to>
                                    </p:set>
                                    <p:animEffect transition="in" filter="fade">
                                      <p:cBhvr>
                                        <p:cTn id="108" dur="500"/>
                                        <p:tgtEl>
                                          <p:spTgt spid="11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500"/>
                                        <p:tgtEl>
                                          <p:spTgt spid="11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
                                        </p:tgtEl>
                                        <p:attrNameLst>
                                          <p:attrName>style.visibility</p:attrName>
                                        </p:attrNameLst>
                                      </p:cBhvr>
                                      <p:to>
                                        <p:strVal val="visible"/>
                                      </p:to>
                                    </p:set>
                                    <p:animEffect transition="in" filter="fade">
                                      <p:cBhvr>
                                        <p:cTn id="1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A48D1A-5616-9DBE-122B-858444A35EF6}"/>
              </a:ext>
            </a:extLst>
          </p:cNvPr>
          <p:cNvSpPr txBox="1"/>
          <p:nvPr/>
        </p:nvSpPr>
        <p:spPr>
          <a:xfrm>
            <a:off x="5383777" y="4048615"/>
            <a:ext cx="1088760" cy="307777"/>
          </a:xfrm>
          <a:prstGeom prst="rect">
            <a:avLst/>
          </a:prstGeom>
          <a:noFill/>
        </p:spPr>
        <p:txBody>
          <a:bodyPr wrap="none" rtlCol="0">
            <a:spAutoFit/>
          </a:bodyPr>
          <a:lstStyle/>
          <a:p>
            <a:r>
              <a:rPr lang="en-US" sz="1400" dirty="0" err="1">
                <a:solidFill>
                  <a:schemeClr val="bg2">
                    <a:lumMod val="50000"/>
                  </a:schemeClr>
                </a:solidFill>
              </a:rPr>
              <a:t>AppConfig</a:t>
            </a:r>
            <a:endParaRPr lang="en-US" sz="1400" dirty="0">
              <a:solidFill>
                <a:schemeClr val="bg2">
                  <a:lumMod val="50000"/>
                </a:schemeClr>
              </a:solidFill>
            </a:endParaRPr>
          </a:p>
        </p:txBody>
      </p:sp>
      <p:sp>
        <p:nvSpPr>
          <p:cNvPr id="7" name="TextBox 6">
            <a:extLst>
              <a:ext uri="{FF2B5EF4-FFF2-40B4-BE49-F238E27FC236}">
                <a16:creationId xmlns:a16="http://schemas.microsoft.com/office/drawing/2014/main" id="{A8FFE665-286C-6B73-64CF-8480EA3064FF}"/>
              </a:ext>
            </a:extLst>
          </p:cNvPr>
          <p:cNvSpPr txBox="1"/>
          <p:nvPr/>
        </p:nvSpPr>
        <p:spPr>
          <a:xfrm>
            <a:off x="9083959" y="5532405"/>
            <a:ext cx="654346" cy="307777"/>
          </a:xfrm>
          <a:prstGeom prst="rect">
            <a:avLst/>
          </a:prstGeom>
          <a:noFill/>
        </p:spPr>
        <p:txBody>
          <a:bodyPr wrap="none" rtlCol="0">
            <a:spAutoFit/>
          </a:bodyPr>
          <a:lstStyle/>
          <a:p>
            <a:r>
              <a:rPr lang="en-US" sz="1400" dirty="0">
                <a:solidFill>
                  <a:schemeClr val="bg2">
                    <a:lumMod val="50000"/>
                  </a:schemeClr>
                </a:solidFill>
              </a:rPr>
              <a:t>CI/CD</a:t>
            </a:r>
          </a:p>
        </p:txBody>
      </p:sp>
      <p:sp>
        <p:nvSpPr>
          <p:cNvPr id="8" name="TextBox 7">
            <a:extLst>
              <a:ext uri="{FF2B5EF4-FFF2-40B4-BE49-F238E27FC236}">
                <a16:creationId xmlns:a16="http://schemas.microsoft.com/office/drawing/2014/main" id="{4D2A270E-CC6F-CFD3-9D48-8C3B0DBF251D}"/>
              </a:ext>
            </a:extLst>
          </p:cNvPr>
          <p:cNvSpPr txBox="1"/>
          <p:nvPr/>
        </p:nvSpPr>
        <p:spPr>
          <a:xfrm>
            <a:off x="9511791" y="2880944"/>
            <a:ext cx="1101584" cy="307777"/>
          </a:xfrm>
          <a:prstGeom prst="rect">
            <a:avLst/>
          </a:prstGeom>
          <a:noFill/>
        </p:spPr>
        <p:txBody>
          <a:bodyPr wrap="none" rtlCol="0">
            <a:spAutoFit/>
          </a:bodyPr>
          <a:lstStyle/>
          <a:p>
            <a:r>
              <a:rPr lang="en-US" sz="1400" dirty="0">
                <a:solidFill>
                  <a:schemeClr val="bg2">
                    <a:lumMod val="50000"/>
                  </a:schemeClr>
                </a:solidFill>
              </a:rPr>
              <a:t>TDD/ATDD</a:t>
            </a:r>
          </a:p>
        </p:txBody>
      </p:sp>
      <p:sp>
        <p:nvSpPr>
          <p:cNvPr id="10" name="TextBox 9">
            <a:extLst>
              <a:ext uri="{FF2B5EF4-FFF2-40B4-BE49-F238E27FC236}">
                <a16:creationId xmlns:a16="http://schemas.microsoft.com/office/drawing/2014/main" id="{78FEC1CF-AACC-EEE4-AD0B-DAC6C8A83A74}"/>
              </a:ext>
            </a:extLst>
          </p:cNvPr>
          <p:cNvSpPr txBox="1"/>
          <p:nvPr/>
        </p:nvSpPr>
        <p:spPr>
          <a:xfrm>
            <a:off x="10177022" y="517953"/>
            <a:ext cx="950901" cy="307777"/>
          </a:xfrm>
          <a:prstGeom prst="rect">
            <a:avLst/>
          </a:prstGeom>
          <a:noFill/>
        </p:spPr>
        <p:txBody>
          <a:bodyPr wrap="none" rtlCol="0">
            <a:spAutoFit/>
          </a:bodyPr>
          <a:lstStyle/>
          <a:p>
            <a:r>
              <a:rPr lang="en-US" sz="1400" dirty="0">
                <a:solidFill>
                  <a:schemeClr val="bg2">
                    <a:lumMod val="50000"/>
                  </a:schemeClr>
                </a:solidFill>
              </a:rPr>
              <a:t>Pair/Mob</a:t>
            </a:r>
          </a:p>
        </p:txBody>
      </p:sp>
      <p:sp>
        <p:nvSpPr>
          <p:cNvPr id="11" name="TextBox 10">
            <a:extLst>
              <a:ext uri="{FF2B5EF4-FFF2-40B4-BE49-F238E27FC236}">
                <a16:creationId xmlns:a16="http://schemas.microsoft.com/office/drawing/2014/main" id="{E8735366-CFB4-F03C-3F8A-0647A53F6B6A}"/>
              </a:ext>
            </a:extLst>
          </p:cNvPr>
          <p:cNvSpPr txBox="1"/>
          <p:nvPr/>
        </p:nvSpPr>
        <p:spPr>
          <a:xfrm>
            <a:off x="7023030" y="3249459"/>
            <a:ext cx="1297150" cy="954107"/>
          </a:xfrm>
          <a:prstGeom prst="rect">
            <a:avLst/>
          </a:prstGeom>
          <a:noFill/>
        </p:spPr>
        <p:txBody>
          <a:bodyPr wrap="none" rtlCol="0">
            <a:spAutoFit/>
          </a:bodyPr>
          <a:lstStyle/>
          <a:p>
            <a:r>
              <a:rPr lang="en-US" sz="1400" dirty="0" err="1">
                <a:solidFill>
                  <a:schemeClr val="bg2">
                    <a:lumMod val="50000"/>
                  </a:schemeClr>
                </a:solidFill>
              </a:rPr>
              <a:t>CodePipeline</a:t>
            </a:r>
            <a:endParaRPr lang="en-US" sz="1400" dirty="0">
              <a:solidFill>
                <a:schemeClr val="bg2">
                  <a:lumMod val="50000"/>
                </a:schemeClr>
              </a:solidFill>
            </a:endParaRPr>
          </a:p>
          <a:p>
            <a:r>
              <a:rPr lang="en-US" sz="1400" dirty="0">
                <a:solidFill>
                  <a:schemeClr val="bg2">
                    <a:lumMod val="50000"/>
                  </a:schemeClr>
                </a:solidFill>
              </a:rPr>
              <a:t>Kubernetes</a:t>
            </a:r>
          </a:p>
          <a:p>
            <a:r>
              <a:rPr lang="en-US" sz="1400" dirty="0">
                <a:solidFill>
                  <a:schemeClr val="bg2">
                    <a:lumMod val="50000"/>
                  </a:schemeClr>
                </a:solidFill>
              </a:rPr>
              <a:t>EKS</a:t>
            </a:r>
          </a:p>
          <a:p>
            <a:r>
              <a:rPr lang="en-US" sz="1400" dirty="0" err="1">
                <a:solidFill>
                  <a:schemeClr val="bg2">
                    <a:lumMod val="50000"/>
                  </a:schemeClr>
                </a:solidFill>
              </a:rPr>
              <a:t>IaC</a:t>
            </a:r>
            <a:endParaRPr lang="en-US" sz="1400" dirty="0">
              <a:solidFill>
                <a:schemeClr val="bg2">
                  <a:lumMod val="50000"/>
                </a:schemeClr>
              </a:solidFill>
            </a:endParaRPr>
          </a:p>
        </p:txBody>
      </p:sp>
      <p:sp>
        <p:nvSpPr>
          <p:cNvPr id="14" name="TextBox 13">
            <a:extLst>
              <a:ext uri="{FF2B5EF4-FFF2-40B4-BE49-F238E27FC236}">
                <a16:creationId xmlns:a16="http://schemas.microsoft.com/office/drawing/2014/main" id="{AF39E68A-EEB5-F771-2F56-206DE4C70285}"/>
              </a:ext>
            </a:extLst>
          </p:cNvPr>
          <p:cNvSpPr txBox="1"/>
          <p:nvPr/>
        </p:nvSpPr>
        <p:spPr>
          <a:xfrm>
            <a:off x="10741438" y="3875701"/>
            <a:ext cx="772969" cy="307777"/>
          </a:xfrm>
          <a:prstGeom prst="rect">
            <a:avLst/>
          </a:prstGeom>
          <a:noFill/>
        </p:spPr>
        <p:txBody>
          <a:bodyPr wrap="none" rtlCol="0">
            <a:spAutoFit/>
          </a:bodyPr>
          <a:lstStyle/>
          <a:p>
            <a:r>
              <a:rPr lang="en-US" sz="1400" dirty="0">
                <a:solidFill>
                  <a:schemeClr val="bg2">
                    <a:lumMod val="50000"/>
                  </a:schemeClr>
                </a:solidFill>
              </a:rPr>
              <a:t>Docker</a:t>
            </a:r>
          </a:p>
        </p:txBody>
      </p:sp>
      <p:sp>
        <p:nvSpPr>
          <p:cNvPr id="15" name="TextBox 14">
            <a:extLst>
              <a:ext uri="{FF2B5EF4-FFF2-40B4-BE49-F238E27FC236}">
                <a16:creationId xmlns:a16="http://schemas.microsoft.com/office/drawing/2014/main" id="{AF0C70D1-C877-5311-3518-65EAD614C2BF}"/>
              </a:ext>
            </a:extLst>
          </p:cNvPr>
          <p:cNvSpPr txBox="1"/>
          <p:nvPr/>
        </p:nvSpPr>
        <p:spPr>
          <a:xfrm>
            <a:off x="4832782" y="5159548"/>
            <a:ext cx="2214068" cy="523220"/>
          </a:xfrm>
          <a:prstGeom prst="rect">
            <a:avLst/>
          </a:prstGeom>
          <a:noFill/>
        </p:spPr>
        <p:txBody>
          <a:bodyPr wrap="none" rtlCol="0">
            <a:spAutoFit/>
          </a:bodyPr>
          <a:lstStyle/>
          <a:p>
            <a:pPr algn="ctr"/>
            <a:r>
              <a:rPr lang="en-US" sz="1400" dirty="0">
                <a:solidFill>
                  <a:schemeClr val="bg2">
                    <a:lumMod val="50000"/>
                  </a:schemeClr>
                </a:solidFill>
              </a:rPr>
              <a:t>Canary or</a:t>
            </a:r>
          </a:p>
          <a:p>
            <a:pPr algn="ctr"/>
            <a:r>
              <a:rPr lang="en-US" sz="1400" dirty="0">
                <a:solidFill>
                  <a:schemeClr val="bg2">
                    <a:lumMod val="50000"/>
                  </a:schemeClr>
                </a:solidFill>
              </a:rPr>
              <a:t>Blue/Green Deployment</a:t>
            </a:r>
          </a:p>
        </p:txBody>
      </p: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P spid="6" grpId="0"/>
      <p:bldP spid="7" grpId="0"/>
      <p:bldP spid="8" grpId="0"/>
      <p:bldP spid="10" grpId="0"/>
      <p:bldP spid="11"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Summary</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normAutofit/>
          </a:bodyPr>
          <a:lstStyle/>
          <a:p>
            <a:r>
              <a:rPr lang="en-US" sz="1600"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sz="1600"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sz="1600" dirty="0"/>
              <a:t>Development and production environments are of varying consistency leading to unique challenges for each product and causing higher expenses.</a:t>
            </a:r>
          </a:p>
        </p:txBody>
      </p:sp>
      <p:sp>
        <p:nvSpPr>
          <p:cNvPr id="2" name="Multiplication Sign 1">
            <a:extLst>
              <a:ext uri="{FF2B5EF4-FFF2-40B4-BE49-F238E27FC236}">
                <a16:creationId xmlns:a16="http://schemas.microsoft.com/office/drawing/2014/main" id="{33CEC95C-679C-EC90-F6E1-1875CF393B3A}"/>
              </a:ext>
            </a:extLst>
          </p:cNvPr>
          <p:cNvSpPr/>
          <p:nvPr/>
        </p:nvSpPr>
        <p:spPr>
          <a:xfrm>
            <a:off x="1310187"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A14C4F0D-57BB-C913-37BB-E6E8415283E5}"/>
              </a:ext>
            </a:extLst>
          </p:cNvPr>
          <p:cNvSpPr/>
          <p:nvPr/>
        </p:nvSpPr>
        <p:spPr>
          <a:xfrm>
            <a:off x="4848915"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F90896D-3780-A970-3B3A-303042EC9074}"/>
              </a:ext>
            </a:extLst>
          </p:cNvPr>
          <p:cNvSpPr/>
          <p:nvPr/>
        </p:nvSpPr>
        <p:spPr>
          <a:xfrm>
            <a:off x="8387643"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D07FC49-EDF8-E730-673D-116E8E7B2AD5}"/>
              </a:ext>
            </a:extLst>
          </p:cNvPr>
          <p:cNvSpPr txBox="1"/>
          <p:nvPr/>
        </p:nvSpPr>
        <p:spPr>
          <a:xfrm>
            <a:off x="1444752"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Easier to provision environments through Infrastructure as Code to the cloud</a:t>
            </a:r>
          </a:p>
        </p:txBody>
      </p:sp>
      <p:sp>
        <p:nvSpPr>
          <p:cNvPr id="15" name="TextBox 14">
            <a:extLst>
              <a:ext uri="{FF2B5EF4-FFF2-40B4-BE49-F238E27FC236}">
                <a16:creationId xmlns:a16="http://schemas.microsoft.com/office/drawing/2014/main" id="{99B1EC90-2A5C-F325-5FA3-331CF64DA4DF}"/>
              </a:ext>
            </a:extLst>
          </p:cNvPr>
          <p:cNvSpPr txBox="1"/>
          <p:nvPr/>
        </p:nvSpPr>
        <p:spPr>
          <a:xfrm>
            <a:off x="4992624"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Shorten lead times and reduce technical debt with TDD and pair/mob programming</a:t>
            </a:r>
          </a:p>
        </p:txBody>
      </p:sp>
      <p:sp>
        <p:nvSpPr>
          <p:cNvPr id="16" name="TextBox 15">
            <a:extLst>
              <a:ext uri="{FF2B5EF4-FFF2-40B4-BE49-F238E27FC236}">
                <a16:creationId xmlns:a16="http://schemas.microsoft.com/office/drawing/2014/main" id="{38F4A9C7-8627-C322-D78A-2353D852CFCF}"/>
              </a:ext>
            </a:extLst>
          </p:cNvPr>
          <p:cNvSpPr txBox="1"/>
          <p:nvPr/>
        </p:nvSpPr>
        <p:spPr>
          <a:xfrm>
            <a:off x="8522208" y="4831603"/>
            <a:ext cx="2834640" cy="1754326"/>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Make development and product environments consistent with Containerization and Linters</a:t>
            </a:r>
          </a:p>
        </p:txBody>
      </p:sp>
    </p:spTree>
    <p:extLst>
      <p:ext uri="{BB962C8B-B14F-4D97-AF65-F5344CB8AC3E}">
        <p14:creationId xmlns:p14="http://schemas.microsoft.com/office/powerpoint/2010/main" val="4491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br>
              <a:rPr lang="en-US" dirty="0"/>
            </a:br>
            <a:br>
              <a:rPr lang="en-US" dirty="0"/>
            </a:br>
            <a:r>
              <a:rPr lang="en-US" dirty="0"/>
              <a:t>Q&amp;A Time</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1274999"/>
            <a:ext cx="4434840" cy="3236976"/>
          </a:xfrm>
        </p:spPr>
        <p:txBody>
          <a:bodyPr/>
          <a:lstStyle/>
          <a:p>
            <a:r>
              <a:rPr lang="en-US" sz="2800" dirty="0"/>
              <a:t>“Improving the sustainability of XYZ’s products through cloud-based solutions and improving developer practices.”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839326"/>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267611" y="1884734"/>
            <a:ext cx="8006644" cy="443198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b="0" dirty="0">
                <a:effectLst/>
                <a:latin typeface="Consolas" panose="020B0609020204030204" pitchFamily="49" charset="0"/>
              </a:rPr>
              <a:t>Practice Continuous Integration and Continuous Delivery</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CI/CD pipeline</a:t>
            </a:r>
            <a:r>
              <a:rPr lang="en-US" dirty="0">
                <a:latin typeface="Consolas" panose="020B0609020204030204" pitchFamily="49" charset="0"/>
              </a:rPr>
              <a:t>s for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dirty="0">
                <a:latin typeface="Consolas" panose="020B0609020204030204" pitchFamily="49" charset="0"/>
              </a:rPr>
              <a:t>L</a:t>
            </a:r>
            <a:r>
              <a:rPr lang="en-US" b="0" dirty="0">
                <a:effectLst/>
                <a:latin typeface="Consolas" panose="020B0609020204030204" pitchFamily="49" charset="0"/>
              </a:rPr>
              <a:t>inter for all products</a:t>
            </a:r>
          </a:p>
          <a:p>
            <a:pPr marL="285750" indent="-285750">
              <a:spcAft>
                <a:spcPts val="18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Deploy all code to the cloud (AWS)</a:t>
            </a:r>
          </a:p>
          <a:p>
            <a:pPr marL="285750" indent="-285750">
              <a:spcAft>
                <a:spcPts val="1800"/>
              </a:spcAft>
              <a:buFont typeface="Arial" panose="020B0604020202020204" pitchFamily="34" charset="0"/>
              <a:buChar char="•"/>
            </a:pPr>
            <a:r>
              <a:rPr lang="en-US" dirty="0">
                <a:latin typeface="Consolas" panose="020B0609020204030204" pitchFamily="49" charset="0"/>
              </a:rPr>
              <a:t>All infrastructure is managed through code</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ect">
            <a:avLst/>
          </a:prstGeom>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3.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1984</TotalTime>
  <Words>2563</Words>
  <Application>Microsoft Office PowerPoint</Application>
  <PresentationFormat>Widescreen</PresentationFormat>
  <Paragraphs>332</Paragraphs>
  <Slides>27</Slides>
  <Notes>23</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“Improving the sustainability of XYZ’s products through cloud-based solutions and improving developer practices.”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  Q&amp;A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67</cp:revision>
  <dcterms:created xsi:type="dcterms:W3CDTF">2023-10-06T19:09:32Z</dcterms:created>
  <dcterms:modified xsi:type="dcterms:W3CDTF">2023-10-17T22:55:48Z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